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0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76" r:id="rId4"/>
    <p:sldId id="273" r:id="rId5"/>
    <p:sldId id="272" r:id="rId6"/>
    <p:sldId id="280" r:id="rId7"/>
    <p:sldId id="282" r:id="rId8"/>
    <p:sldId id="281" r:id="rId9"/>
    <p:sldId id="277" r:id="rId10"/>
    <p:sldId id="278" r:id="rId11"/>
    <p:sldId id="279" r:id="rId12"/>
    <p:sldId id="275" r:id="rId13"/>
    <p:sldId id="274" r:id="rId14"/>
    <p:sldId id="270" r:id="rId15"/>
  </p:sldIdLst>
  <p:sldSz cx="9144000" cy="5143500" type="screen16x9"/>
  <p:notesSz cx="6858000" cy="9144000"/>
  <p:embeddedFontLst>
    <p:embeddedFont>
      <p:font typeface="Cascadia Code" panose="020B0609020000020004" pitchFamily="34" charset="0"/>
      <p:regular r:id="rId18"/>
      <p:bold r:id="rId19"/>
      <p:italic r:id="rId20"/>
      <p:boldItalic r:id="rId21"/>
    </p:embeddedFon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B0FFFF"/>
    <a:srgbClr val="081422"/>
    <a:srgbClr val="0A1523"/>
    <a:srgbClr val="ED2A24"/>
    <a:srgbClr val="D9FFFF"/>
    <a:srgbClr val="630991"/>
    <a:srgbClr val="0D000D"/>
    <a:srgbClr val="444444"/>
    <a:srgbClr val="1F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85006" autoAdjust="0"/>
  </p:normalViewPr>
  <p:slideViewPr>
    <p:cSldViewPr snapToObjects="1">
      <p:cViewPr>
        <p:scale>
          <a:sx n="162" d="100"/>
          <a:sy n="162" d="100"/>
        </p:scale>
        <p:origin x="136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governance/resource-graph/concepts/query-language#resource-graph-custom-language-element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https://learn.microsoft.com/en-us/azure/governance/resource-graph/concepts/query-language#resource-graph-tables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https://learn.microsoft.com/en-us/azure/azure-monitor/logs/azure-monitor-data-explorer-proxy#query-data-in-azure-resource-graph-by-using-arg-preview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https://learn.microsoft.com/en-us/azure/governance/resource-graph/concepts/query-language#resource-graph-custom-language-elements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inser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B0FFFF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6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0A1523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1pPr>
            <a:lvl2pPr marL="7429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2pPr>
            <a:lvl3pPr marL="12001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3pPr>
            <a:lvl4pPr marL="16573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4pPr>
            <a:lvl5pPr marL="2114550" indent="-285750">
              <a:buClr>
                <a:srgbClr val="FFC000"/>
              </a:buClr>
              <a:buFont typeface="Arial" panose="020B0604020202020204" pitchFamily="34" charset="0"/>
              <a:buChar char="•"/>
              <a:defRPr>
                <a:solidFill>
                  <a:srgbClr val="0A1523"/>
                </a:solidFill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ED2A24"/>
                </a:solidFill>
                <a:latin typeface="Roboto" panose="02000000000000000000" pitchFamily="2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1pPr>
            <a:lvl2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rgbClr val="FFC000"/>
              </a:buClr>
              <a:defRPr baseline="0">
                <a:solidFill>
                  <a:srgbClr val="B0FFFF"/>
                </a:solidFill>
                <a:latin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92" r:id="rId4"/>
    <p:sldLayoutId id="2147483696" r:id="rId5"/>
    <p:sldLayoutId id="2147483694" r:id="rId6"/>
    <p:sldLayoutId id="2147483691" r:id="rId7"/>
    <p:sldLayoutId id="2147483655" r:id="rId8"/>
    <p:sldLayoutId id="2147483695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ED2A24"/>
          </a:solidFill>
          <a:latin typeface="Roboto" panose="02000000000000000000" pitchFamily="2" charset="0"/>
          <a:ea typeface="+mj-ea"/>
          <a:cs typeface="Roboto" panose="02000000000000000000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0A1523"/>
          </a:solidFill>
          <a:latin typeface="Roboto" panose="02000000000000000000" pitchFamily="2" charset="0"/>
          <a:ea typeface="+mn-ea"/>
          <a:cs typeface="Roboto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extended-properties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governance/resource-graph/concepts/query-language#resource-graph-custom-language-elements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C77-DFF4-04CD-59C7-E5A82964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8061E8-184F-9C65-24E8-513FECB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Tips &amp; Tricks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B1B85-FA7F-63BE-6985-6497D677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  <a:r>
              <a:rPr lang="en-US" dirty="0">
                <a:ea typeface="Roboto" panose="02000000000000000000" pitchFamily="2" charset="0"/>
              </a:rPr>
              <a:t> table is the default, no need to specify it</a:t>
            </a:r>
          </a:p>
          <a:p>
            <a:r>
              <a:rPr lang="en-US" dirty="0">
                <a:ea typeface="Roboto" panose="02000000000000000000" pitchFamily="2" charset="0"/>
              </a:rPr>
              <a:t>You can use ARG from Log Analytics with </a:t>
            </a:r>
            <a:r>
              <a:rPr lang="en-US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arg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(“”).Resources</a:t>
            </a:r>
          </a:p>
          <a:p>
            <a:r>
              <a:rPr lang="en-US" dirty="0">
                <a:ea typeface="Roboto" panose="02000000000000000000" pitchFamily="2" charset="0"/>
              </a:rPr>
              <a:t>Shared queries can be used inside queries with </a:t>
            </a:r>
            <a:r>
              <a:rPr lang="en-US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{{ }}</a:t>
            </a:r>
            <a:r>
              <a:rPr lang="en-US" dirty="0">
                <a:ea typeface="Roboto" panose="02000000000000000000" pitchFamily="2" charset="0"/>
              </a:rPr>
              <a:t> syntax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6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0299-0AF1-45B0-5041-125730C3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B783-1F7B-253E-9372-1E454AEEA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ea typeface="Roboto" panose="02000000000000000000" pitchFamily="2" charset="0"/>
              </a:rPr>
              <a:t>Shared queries – with in-query usage</a:t>
            </a:r>
          </a:p>
          <a:p>
            <a:pPr lvl="1"/>
            <a:r>
              <a:rPr lang="en-US" sz="2000" dirty="0">
                <a:solidFill>
                  <a:srgbClr val="FFCC01"/>
                </a:solidFill>
                <a:ea typeface="Roboto" panose="02000000000000000000" pitchFamily="2" charset="0"/>
              </a:rPr>
              <a:t>Deployable with Infrastructure-as-Code</a:t>
            </a:r>
          </a:p>
          <a:p>
            <a:r>
              <a:rPr lang="en-US" sz="2200" dirty="0">
                <a:ea typeface="Roboto" panose="02000000000000000000" pitchFamily="2" charset="0"/>
              </a:rPr>
              <a:t>Code in git repositories</a:t>
            </a:r>
            <a:endParaRPr lang="en-US" sz="2000" dirty="0">
              <a:ea typeface="Roboto" panose="02000000000000000000" pitchFamily="2" charset="0"/>
            </a:endParaRPr>
          </a:p>
          <a:p>
            <a:r>
              <a:rPr lang="en-US" sz="2200" dirty="0">
                <a:ea typeface="Roboto" panose="02000000000000000000" pitchFamily="2" charset="0"/>
              </a:rPr>
              <a:t>Log Analytics Query packs</a:t>
            </a:r>
          </a:p>
          <a:p>
            <a:pPr lvl="1"/>
            <a:r>
              <a:rPr lang="en-US" sz="2000" dirty="0">
                <a:solidFill>
                  <a:srgbClr val="FFCD01"/>
                </a:solidFill>
                <a:ea typeface="Roboto" panose="02000000000000000000" pitchFamily="2" charset="0"/>
              </a:rPr>
              <a:t>Not directly available in ARG</a:t>
            </a:r>
          </a:p>
        </p:txBody>
      </p:sp>
    </p:spTree>
    <p:extLst>
      <p:ext uri="{BB962C8B-B14F-4D97-AF65-F5344CB8AC3E}">
        <p14:creationId xmlns:p14="http://schemas.microsoft.com/office/powerpoint/2010/main" val="393397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628-0854-0E6F-A725-A475B81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To-do / investigate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D5FB-93B0-9B42-9638-F3D2B0C22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What’s Extended properties?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https://learn.microsoft.com/en-us/azure/governance/resource-graph/concepts/query-language#extended-properties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0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485-8AF1-79A4-2511-C24F9E19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BC5A96-4281-7A26-522E-77ECD51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 / Showcase order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5B2EA81-4064-B88E-4D8E-BBBD1A3F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portal experience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query example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 query from PowerShell, CLI and REST?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bARGE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bit of the session, showcase features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In-query usage of shared queries</a:t>
            </a:r>
          </a:p>
          <a:p>
            <a:pPr lvl="1"/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{{/subscriptions/00000000-0000-0000-0000-000000000000/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resourceGroups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SharedQueries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/providers/</a:t>
            </a:r>
            <a:r>
              <a:rPr lang="en-US" sz="1000" dirty="0" err="1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Microsoft.ResourceGraph</a:t>
            </a:r>
            <a:r>
              <a:rPr lang="en-US" sz="1000" dirty="0">
                <a:solidFill>
                  <a:srgbClr val="FFCD0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/queries/Count VMs by OS}} | where x</a:t>
            </a:r>
            <a:b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https://learn.microsoft.com/en-us/azure/governance/resource-graph/concepts/query-language#resource-graph-custom-language-elements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nb-NO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2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21AEBF2-C17B-5CE9-BD53-0B91FBC706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Remind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feedback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nb-NO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nb-NO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sessions!</a:t>
            </a:r>
          </a:p>
        </p:txBody>
      </p:sp>
    </p:spTree>
    <p:extLst>
      <p:ext uri="{BB962C8B-B14F-4D97-AF65-F5344CB8AC3E}">
        <p14:creationId xmlns:p14="http://schemas.microsoft.com/office/powerpoint/2010/main" val="4545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0915ED-3CAB-A9F1-3DF5-015DB1602A0E}"/>
              </a:ext>
            </a:extLst>
          </p:cNvPr>
          <p:cNvSpPr txBox="1">
            <a:spLocks/>
          </p:cNvSpPr>
          <p:nvPr/>
        </p:nvSpPr>
        <p:spPr>
          <a:xfrm>
            <a:off x="3255380" y="3621027"/>
            <a:ext cx="252028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ED2A24"/>
                </a:solidFill>
                <a:latin typeface="Helvetica Now Display" panose="020B0504030202020204" pitchFamily="34" charset="0"/>
                <a:ea typeface="+mj-ea"/>
                <a:cs typeface="Helvetica Now Display" panose="020B0504030202020204" pitchFamily="34" charset="0"/>
              </a:defRPr>
            </a:lvl1pPr>
          </a:lstStyle>
          <a:p>
            <a:r>
              <a:rPr lang="en-US" sz="28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Emanuel Palm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EF860-219C-B3DE-F8E8-71BD7D682BD8}"/>
              </a:ext>
            </a:extLst>
          </p:cNvPr>
          <p:cNvSpPr txBox="1"/>
          <p:nvPr/>
        </p:nvSpPr>
        <p:spPr>
          <a:xfrm>
            <a:off x="2904468" y="4166532"/>
            <a:ext cx="3222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24E1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Specialist @ Unwonted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2F420-05A8-7EB3-BD47-210F42704666}"/>
              </a:ext>
            </a:extLst>
          </p:cNvPr>
          <p:cNvGrpSpPr/>
          <p:nvPr/>
        </p:nvGrpSpPr>
        <p:grpSpPr>
          <a:xfrm>
            <a:off x="2017080" y="1203598"/>
            <a:ext cx="5058308" cy="1984000"/>
            <a:chOff x="1910432" y="1178621"/>
            <a:chExt cx="5058308" cy="1984000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88CD-10E9-A749-AB92-BEB1F5B4D543}"/>
                </a:ext>
              </a:extLst>
            </p:cNvPr>
            <p:cNvSpPr txBox="1">
              <a:spLocks/>
            </p:cNvSpPr>
            <p:nvPr/>
          </p:nvSpPr>
          <p:spPr>
            <a:xfrm>
              <a:off x="1910432" y="1178621"/>
              <a:ext cx="4245744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000" b="0" i="0" strike="noStrike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2pPr>
              <a:lvl3pPr marL="12573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8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1400" b="0" i="0" kern="1200" baseline="0">
                  <a:solidFill>
                    <a:srgbClr val="B0FFFF"/>
                  </a:solidFill>
                  <a:latin typeface="Helvetica Now Display" panose="020B0504030202020204" pitchFamily="34" charset="0"/>
                  <a:ea typeface="+mn-ea"/>
                  <a:cs typeface="Helvetica Now Display" panose="020B050403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Treasure Hunting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9DCD7-D675-52C7-24ED-60D29178CB33}"/>
                </a:ext>
              </a:extLst>
            </p:cNvPr>
            <p:cNvSpPr txBox="1"/>
            <p:nvPr/>
          </p:nvSpPr>
          <p:spPr>
            <a:xfrm>
              <a:off x="2661568" y="1582433"/>
              <a:ext cx="34946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</a:t>
              </a:r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with</a:t>
              </a:r>
              <a:r>
                <a:rPr lang="en-US" sz="4000" dirty="0">
                  <a:solidFill>
                    <a:srgbClr val="B0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US" sz="6600" dirty="0">
                <a:solidFill>
                  <a:srgbClr val="B0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F013-595F-596B-1329-AE17E01EC3B0}"/>
                </a:ext>
              </a:extLst>
            </p:cNvPr>
            <p:cNvSpPr txBox="1"/>
            <p:nvPr/>
          </p:nvSpPr>
          <p:spPr>
            <a:xfrm>
              <a:off x="3148732" y="2516290"/>
              <a:ext cx="38200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FCD0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KQL as Your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61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6D3-D18E-E80C-4FA1-B8249727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F23B-2297-1894-5D50-932E7B913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ARRRGG</a:t>
            </a:r>
          </a:p>
        </p:txBody>
      </p:sp>
    </p:spTree>
    <p:extLst>
      <p:ext uri="{BB962C8B-B14F-4D97-AF65-F5344CB8AC3E}">
        <p14:creationId xmlns:p14="http://schemas.microsoft.com/office/powerpoint/2010/main" val="43612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E3C4-6BD1-5638-E71E-588ECB7A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0FA-679C-7EA9-F9A8-1B1834BBC641}"/>
              </a:ext>
            </a:extLst>
          </p:cNvPr>
          <p:cNvSpPr txBox="1">
            <a:spLocks/>
          </p:cNvSpPr>
          <p:nvPr/>
        </p:nvSpPr>
        <p:spPr>
          <a:xfrm>
            <a:off x="3084928" y="532083"/>
            <a:ext cx="4652312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34114-5E93-FA22-6D5D-A8933A42CC44}"/>
              </a:ext>
            </a:extLst>
          </p:cNvPr>
          <p:cNvGrpSpPr/>
          <p:nvPr/>
        </p:nvGrpSpPr>
        <p:grpSpPr>
          <a:xfrm>
            <a:off x="7668344" y="4634717"/>
            <a:ext cx="1256546" cy="292407"/>
            <a:chOff x="9775935" y="6229126"/>
            <a:chExt cx="1691379" cy="393596"/>
          </a:xfrm>
        </p:grpSpPr>
        <p:pic>
          <p:nvPicPr>
            <p:cNvPr id="34" name="Graphic 56">
              <a:extLst>
                <a:ext uri="{FF2B5EF4-FFF2-40B4-BE49-F238E27FC236}">
                  <a16:creationId xmlns:a16="http://schemas.microsoft.com/office/drawing/2014/main" id="{5F3BE7D4-B246-417B-A615-13A8551F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35" name="Graphic 56">
              <a:extLst>
                <a:ext uri="{FF2B5EF4-FFF2-40B4-BE49-F238E27FC236}">
                  <a16:creationId xmlns:a16="http://schemas.microsoft.com/office/drawing/2014/main" id="{459C45F6-57B4-C6AC-4E4C-4E6B6E96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36" name="Picture 35" descr="A black and white logo&#10;&#10;Description automatically generated">
              <a:extLst>
                <a:ext uri="{FF2B5EF4-FFF2-40B4-BE49-F238E27FC236}">
                  <a16:creationId xmlns:a16="http://schemas.microsoft.com/office/drawing/2014/main" id="{0CF0FDD2-1C51-A8D9-6565-ED80CFEC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37" name="Picture 3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179ACA7E-89D6-D048-260B-B6029E9C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E75E7F-BDED-1AB8-5B50-16443C98531A}"/>
              </a:ext>
            </a:extLst>
          </p:cNvPr>
          <p:cNvSpPr txBox="1"/>
          <p:nvPr/>
        </p:nvSpPr>
        <p:spPr>
          <a:xfrm>
            <a:off x="5796136" y="4580866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PalmEmanuel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9" name="Picture Placeholder 25">
            <a:extLst>
              <a:ext uri="{FF2B5EF4-FFF2-40B4-BE49-F238E27FC236}">
                <a16:creationId xmlns:a16="http://schemas.microsoft.com/office/drawing/2014/main" id="{E902F13D-A7B4-EEA0-39D4-63EF4D5A00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961" r="16935"/>
          <a:stretch/>
        </p:blipFill>
        <p:spPr>
          <a:xfrm>
            <a:off x="464720" y="267494"/>
            <a:ext cx="2379088" cy="395577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noFill/>
        </p:spPr>
      </p:pic>
      <p:sp>
        <p:nvSpPr>
          <p:cNvPr id="40" name="NameBackground">
            <a:extLst>
              <a:ext uri="{FF2B5EF4-FFF2-40B4-BE49-F238E27FC236}">
                <a16:creationId xmlns:a16="http://schemas.microsoft.com/office/drawing/2014/main" id="{DEA72478-2658-832D-8809-52D782D7C036}"/>
              </a:ext>
            </a:extLst>
          </p:cNvPr>
          <p:cNvSpPr/>
          <p:nvPr/>
        </p:nvSpPr>
        <p:spPr>
          <a:xfrm>
            <a:off x="344254" y="2648886"/>
            <a:ext cx="2211522" cy="1277622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B0FFFF"/>
              </a:gs>
              <a:gs pos="82000">
                <a:srgbClr val="B0FF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ameText">
            <a:extLst>
              <a:ext uri="{FF2B5EF4-FFF2-40B4-BE49-F238E27FC236}">
                <a16:creationId xmlns:a16="http://schemas.microsoft.com/office/drawing/2014/main" id="{72335907-2AE3-94C4-0C30-E3D18B972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254" y="2720878"/>
            <a:ext cx="1891576" cy="7457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400" dirty="0">
                <a:solidFill>
                  <a:srgbClr val="0D000D"/>
                </a:solidFill>
              </a:rPr>
              <a:t>Emanuel</a:t>
            </a:r>
            <a:br>
              <a:rPr lang="en-US" sz="2400" dirty="0">
                <a:solidFill>
                  <a:srgbClr val="0D000D"/>
                </a:solidFill>
              </a:rPr>
            </a:br>
            <a:r>
              <a:rPr lang="en-US" sz="2400" dirty="0">
                <a:solidFill>
                  <a:srgbClr val="0D000D"/>
                </a:solidFill>
              </a:rPr>
              <a:t>Palm</a:t>
            </a:r>
          </a:p>
        </p:txBody>
      </p:sp>
      <p:sp>
        <p:nvSpPr>
          <p:cNvPr id="42" name="TitleText">
            <a:extLst>
              <a:ext uri="{FF2B5EF4-FFF2-40B4-BE49-F238E27FC236}">
                <a16:creationId xmlns:a16="http://schemas.microsoft.com/office/drawing/2014/main" id="{DC94ACAF-2235-088D-C3B4-5D8266BB28E1}"/>
              </a:ext>
            </a:extLst>
          </p:cNvPr>
          <p:cNvSpPr txBox="1">
            <a:spLocks/>
          </p:cNvSpPr>
          <p:nvPr/>
        </p:nvSpPr>
        <p:spPr>
          <a:xfrm>
            <a:off x="353126" y="3438725"/>
            <a:ext cx="2349489" cy="4662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None/>
              <a:defRPr sz="2000" b="0" i="0" strike="noStrike" kern="1200" baseline="0">
                <a:solidFill>
                  <a:schemeClr val="bg1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0A1523"/>
                </a:solidFill>
                <a:latin typeface="Helvetica Now Display" panose="020B0504030202020204" pitchFamily="34" charset="0"/>
                <a:ea typeface="+mn-ea"/>
                <a:cs typeface="Helvetica Now Display" panose="020B050403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D000D"/>
                </a:solidFill>
              </a:rPr>
              <a:t>Cloud Specialist @ Unwonted Microsoft MVP - Azure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1487D-A359-CAE4-F8AA-8C02F7202F69}"/>
              </a:ext>
            </a:extLst>
          </p:cNvPr>
          <p:cNvSpPr txBox="1"/>
          <p:nvPr/>
        </p:nvSpPr>
        <p:spPr>
          <a:xfrm>
            <a:off x="1139713" y="3038579"/>
            <a:ext cx="77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🇸🇪</a:t>
            </a:r>
          </a:p>
        </p:txBody>
      </p:sp>
      <p:pic>
        <p:nvPicPr>
          <p:cNvPr id="44" name="Picture 43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5DFF327E-0169-D9E3-5887-3B6298FF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100" y="2778412"/>
            <a:ext cx="466251" cy="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706E-83AB-C613-9EAF-FBCD0E61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42981-66A5-32C2-150E-908EAE01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Notes</a:t>
            </a:r>
            <a:endParaRPr lang="nb-NO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3129CA3-A8E1-F4BF-589D-9575BDCC8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ARG?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do we like it - Difference to ARM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KQL - What is it, explain ARG subset vs Log Analytics and data explorer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about syntax - keywords, operators, tables</a:t>
            </a:r>
          </a:p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Scopes &amp; Inheritance when querying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Limitations – 5000 subscriptions (?)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Paging</a:t>
            </a:r>
          </a:p>
          <a:p>
            <a:pPr lvl="1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Rate limits – talk about ARG GET/LIST API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B78B-6940-A514-C52E-2295AE19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0966-C52A-64E5-5DD8-093FD82CE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8D9E-A461-0213-B3BF-A3A10B3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BA34-7121-DF99-DF0F-3E08260F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/>
          <a:lstStyle/>
          <a:p>
            <a:r>
              <a:rPr lang="en-US" dirty="0"/>
              <a:t>ARG KQL &amp;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97492-8691-1BD5-3452-3AC223321E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37799"/>
            <a:ext cx="3970784" cy="30963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/>
              <a:t>Tables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ResourceContainers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AuthorizationResources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PolicyResources</a:t>
            </a:r>
            <a:endParaRPr lang="en-US" sz="19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Operators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where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take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project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join</a:t>
            </a:r>
          </a:p>
          <a:p>
            <a:pPr marL="0" indent="0">
              <a:buNone/>
            </a:pPr>
            <a:endParaRPr lang="en-US" sz="1400" dirty="0">
              <a:solidFill>
                <a:srgbClr val="FFCC01"/>
              </a:solidFill>
            </a:endParaRPr>
          </a:p>
          <a:p>
            <a:pPr marL="0" indent="0">
              <a:buNone/>
            </a:pPr>
            <a:r>
              <a:rPr lang="en-US" sz="2100" dirty="0"/>
              <a:t>Functions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tostring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isnotempty</a:t>
            </a:r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()</a:t>
            </a:r>
          </a:p>
          <a:p>
            <a:r>
              <a:rPr lang="en-US" sz="19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rand()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8B6331-63E4-B936-3111-128A61A50905}"/>
              </a:ext>
            </a:extLst>
          </p:cNvPr>
          <p:cNvSpPr txBox="1">
            <a:spLocks/>
          </p:cNvSpPr>
          <p:nvPr/>
        </p:nvSpPr>
        <p:spPr>
          <a:xfrm>
            <a:off x="4427984" y="1237799"/>
            <a:ext cx="4536504" cy="2054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000" b="0" i="0" strike="noStrike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8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1400" b="0" i="0" kern="1200" baseline="0">
                <a:solidFill>
                  <a:srgbClr val="B0FFFF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Keywords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and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or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by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on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400" dirty="0"/>
              <a:t>Case sensitive operators</a:t>
            </a: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 – </a:t>
            </a:r>
            <a:r>
              <a:rPr lang="en-US" sz="13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contains_cs</a:t>
            </a:r>
            <a:endParaRPr lang="en-US" sz="13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3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</a:t>
            </a:r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 – </a:t>
            </a:r>
            <a:r>
              <a:rPr lang="en-US" sz="1300" dirty="0" err="1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startswith_cs</a:t>
            </a:r>
            <a:endParaRPr lang="en-US" sz="1300" dirty="0">
              <a:solidFill>
                <a:srgbClr val="FFCC01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  <a:p>
            <a:r>
              <a:rPr lang="en-US" sz="1300" dirty="0">
                <a:solidFill>
                  <a:srgbClr val="FFCC01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in~ - in</a:t>
            </a:r>
          </a:p>
        </p:txBody>
      </p:sp>
    </p:spTree>
    <p:extLst>
      <p:ext uri="{BB962C8B-B14F-4D97-AF65-F5344CB8AC3E}">
        <p14:creationId xmlns:p14="http://schemas.microsoft.com/office/powerpoint/2010/main" val="126172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B532-3618-5837-258D-F056B0A1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349D-C36C-56AB-8BD8-C425420F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Azure Resource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34FE-C46C-879F-F22B-6241576C3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PowerShell &amp; CLI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VS Code (</a:t>
            </a:r>
            <a:r>
              <a:rPr lang="en-US" dirty="0" err="1"/>
              <a:t>bARGE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8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A0BC-05D8-53CF-E187-F6839AB78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75083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Custom 9">
      <a:dk1>
        <a:srgbClr val="FFFFFF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4227</TotalTime>
  <Words>424</Words>
  <Application>Microsoft Macintosh PowerPoint</Application>
  <PresentationFormat>On-screen Show (16:9)</PresentationFormat>
  <Paragraphs>85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Cascadia Code</vt:lpstr>
      <vt:lpstr>IBM Plex Sans</vt:lpstr>
      <vt:lpstr>Roboto</vt:lpstr>
      <vt:lpstr>Arial</vt:lpstr>
      <vt:lpstr>Calibri</vt:lpstr>
      <vt:lpstr>PPT-mal_NIC</vt:lpstr>
      <vt:lpstr>PowerPoint Presentation</vt:lpstr>
      <vt:lpstr>PowerPoint Presentation</vt:lpstr>
      <vt:lpstr>Let’s talk about Azure Resource Graph</vt:lpstr>
      <vt:lpstr>Emanuel Palm</vt:lpstr>
      <vt:lpstr>Notes</vt:lpstr>
      <vt:lpstr>Azure Resource Graph</vt:lpstr>
      <vt:lpstr>ARG KQL &amp; Syntax</vt:lpstr>
      <vt:lpstr>Ways to use Azure Resource Graph</vt:lpstr>
      <vt:lpstr>PowerPoint Presentation</vt:lpstr>
      <vt:lpstr>Tips &amp; Tricks</vt:lpstr>
      <vt:lpstr>Sharing Queries</vt:lpstr>
      <vt:lpstr>To-do / investigate</vt:lpstr>
      <vt:lpstr>Demo / Showcase order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Emanuel Palm</cp:lastModifiedBy>
  <cp:revision>115</cp:revision>
  <dcterms:created xsi:type="dcterms:W3CDTF">2012-11-21T10:27:26Z</dcterms:created>
  <dcterms:modified xsi:type="dcterms:W3CDTF">2025-10-22T21:17:35Z</dcterms:modified>
</cp:coreProperties>
</file>